
<file path=[Content_Types].xml><?xml version="1.0" encoding="utf-8"?>
<Types xmlns="http://schemas.openxmlformats.org/package/2006/content-types">
  <Default Extension="vsd" ContentType="application/vnd.visio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7" r:id="rId3"/>
    <p:sldId id="277" r:id="rId4"/>
    <p:sldId id="259" r:id="rId5"/>
    <p:sldId id="26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1" r:id="rId16"/>
    <p:sldId id="273" r:id="rId17"/>
    <p:sldId id="27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3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9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8316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4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8705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44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74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4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2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0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1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6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8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3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7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44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9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Visio_2003-2010_Drawing10.vsd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11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1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2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3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Visio_2003-2010_Drawing4.vsd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5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Visio_2003-2010_Drawing6.vsd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7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Visio_2003-2010_Drawing8.vsd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018" y="2404531"/>
            <a:ext cx="8375234" cy="1646302"/>
          </a:xfrm>
        </p:spPr>
        <p:txBody>
          <a:bodyPr/>
          <a:lstStyle/>
          <a:p>
            <a:r>
              <a:rPr lang="en-US" dirty="0" smtClean="0"/>
              <a:t>Incident Command System</a:t>
            </a:r>
            <a:endParaRPr lang="en-C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Overview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386032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Finance/Administration</a:t>
            </a:r>
            <a:endParaRPr lang="en-CA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423476"/>
              </p:ext>
            </p:extLst>
          </p:nvPr>
        </p:nvGraphicFramePr>
        <p:xfrm>
          <a:off x="3303303" y="1424199"/>
          <a:ext cx="2820035" cy="277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Visio" r:id="rId3" imgW="3259424" imgH="3209220" progId="Visio.Drawing.11">
                  <p:embed/>
                </p:oleObj>
              </mc:Choice>
              <mc:Fallback>
                <p:oleObj name="Visio" r:id="rId3" imgW="3259424" imgH="32092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303" y="1424199"/>
                        <a:ext cx="2820035" cy="277745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210600" y="1424199"/>
            <a:ext cx="34335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DDDDDD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Keeps track of incident related expenses</a:t>
            </a:r>
          </a:p>
          <a:p>
            <a:pPr marL="514350" indent="-514350">
              <a:buClr>
                <a:srgbClr val="DDDDDD"/>
              </a:buClr>
              <a:buSzPct val="125000"/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 marL="971550" lvl="1" indent="-514350">
              <a:buClr>
                <a:srgbClr val="DDDDDD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E</a:t>
            </a:r>
            <a:r>
              <a:rPr lang="en-US" sz="2000" dirty="0" smtClean="0"/>
              <a:t>quipment </a:t>
            </a:r>
            <a:r>
              <a:rPr lang="en-US" sz="2000" dirty="0"/>
              <a:t>records</a:t>
            </a:r>
          </a:p>
          <a:p>
            <a:pPr marL="971550" lvl="1" indent="-514350">
              <a:buClr>
                <a:srgbClr val="DDDDDD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en-US" sz="2000" dirty="0"/>
          </a:p>
          <a:p>
            <a:pPr marL="971550" lvl="1" indent="-514350">
              <a:buClr>
                <a:srgbClr val="DDDDDD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procurement contracts</a:t>
            </a:r>
          </a:p>
          <a:p>
            <a:pPr marL="971550" lvl="1" indent="-514350">
              <a:buClr>
                <a:srgbClr val="DDDDDD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en-US" sz="2000" dirty="0"/>
          </a:p>
          <a:p>
            <a:pPr marL="971550" lvl="1" indent="-514350">
              <a:buClr>
                <a:srgbClr val="DDDDDD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other financial related expenses of the </a:t>
            </a:r>
            <a:r>
              <a:rPr lang="en-US" sz="2000" dirty="0" smtClean="0"/>
              <a:t>incident</a:t>
            </a:r>
          </a:p>
          <a:p>
            <a:pPr marL="971550" lvl="1" indent="-514350">
              <a:buClr>
                <a:srgbClr val="DDDDDD"/>
              </a:buClr>
              <a:buSzPct val="125000"/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 marL="514350" indent="-514350">
              <a:buClr>
                <a:srgbClr val="DDDDDD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Monitors costs</a:t>
            </a:r>
            <a:endParaRPr lang="en-US" sz="20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899998"/>
              </p:ext>
            </p:extLst>
          </p:nvPr>
        </p:nvGraphicFramePr>
        <p:xfrm>
          <a:off x="484891" y="4009904"/>
          <a:ext cx="3503243" cy="2683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Visio" r:id="rId5" imgW="6910271" imgH="6838560" progId="Visio.Drawing.11">
                  <p:embed/>
                </p:oleObj>
              </mc:Choice>
              <mc:Fallback>
                <p:oleObj name="Visio" r:id="rId5" imgW="6910271" imgH="68385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91" y="4009904"/>
                        <a:ext cx="3503243" cy="2683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3186073" y="4892430"/>
            <a:ext cx="945319" cy="11332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14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Primary ICS Management Functions</a:t>
            </a:r>
            <a:endParaRPr lang="en-CA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609696"/>
              </p:ext>
            </p:extLst>
          </p:nvPr>
        </p:nvGraphicFramePr>
        <p:xfrm>
          <a:off x="533400" y="1981199"/>
          <a:ext cx="9149038" cy="2809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Visio" r:id="rId3" imgW="7031831" imgH="2158380" progId="Visio.Drawing.11">
                  <p:embed/>
                </p:oleObj>
              </mc:Choice>
              <mc:Fallback>
                <p:oleObj name="Visio" r:id="rId3" imgW="7031831" imgH="21583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199"/>
                        <a:ext cx="9149038" cy="2809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53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Response Functions</a:t>
            </a:r>
            <a:endParaRPr lang="en-CA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04938" y="1728788"/>
            <a:ext cx="682466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l"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mmonBullets" pitchFamily="34" charset="2"/>
              <a:buNone/>
            </a:pPr>
            <a:r>
              <a:rPr lang="en-US" altLang="en-US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Command 		The “Boss”</a:t>
            </a:r>
          </a:p>
          <a:p>
            <a:pPr>
              <a:buFont typeface="CommonBullets" pitchFamily="34" charset="2"/>
              <a:buNone/>
            </a:pPr>
            <a:endParaRPr lang="en-US" altLang="en-US" sz="1800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CommonBullets" pitchFamily="34" charset="2"/>
              <a:buNone/>
            </a:pPr>
            <a:r>
              <a:rPr lang="en-US" alt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Operations		The “Do-</a:t>
            </a:r>
            <a:r>
              <a:rPr lang="en-US" altLang="en-US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ers</a:t>
            </a:r>
            <a:r>
              <a:rPr lang="en-US" alt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</a:p>
          <a:p>
            <a:pPr>
              <a:buFont typeface="CommonBullets" pitchFamily="34" charset="2"/>
              <a:buNone/>
            </a:pPr>
            <a:endParaRPr lang="en-US" altLang="en-US" sz="18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CommonBullets" pitchFamily="34" charset="2"/>
              <a:buNone/>
            </a:pPr>
            <a:r>
              <a:rPr lang="en-US" altLang="en-US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Planning			The “Thinkers”</a:t>
            </a:r>
          </a:p>
          <a:p>
            <a:pPr>
              <a:buFont typeface="CommonBullets" pitchFamily="34" charset="2"/>
              <a:buNone/>
            </a:pPr>
            <a:endParaRPr lang="en-US" altLang="en-US" sz="180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CommonBullets" pitchFamily="34" charset="2"/>
              <a:buNone/>
            </a:pP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Logistics			The “Getters”</a:t>
            </a:r>
          </a:p>
          <a:p>
            <a:pPr>
              <a:buFont typeface="CommonBullets" pitchFamily="34" charset="2"/>
              <a:buNone/>
            </a:pPr>
            <a:endParaRPr lang="en-US" altLang="en-US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CommonBullets" pitchFamily="34" charset="2"/>
              <a:buNone/>
            </a:pPr>
            <a:r>
              <a:rPr lang="en-US" altLang="en-US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Finance/			The “Payers”	</a:t>
            </a:r>
          </a:p>
          <a:p>
            <a:pPr>
              <a:buFont typeface="CommonBullets" pitchFamily="34" charset="2"/>
              <a:buNone/>
            </a:pPr>
            <a:r>
              <a:rPr lang="en-US" altLang="en-US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Administration</a:t>
            </a:r>
          </a:p>
          <a:p>
            <a:pPr>
              <a:buFont typeface="CommonBullets" pitchFamily="34" charset="2"/>
              <a:buNone/>
            </a:pPr>
            <a:endParaRPr lang="en-US" altLang="en-US" sz="280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CommonBullets" pitchFamily="34" charset="2"/>
              <a:buNone/>
            </a:pPr>
            <a:endParaRPr lang="en-US" alt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CommonBullets" pitchFamily="34" charset="2"/>
              <a:buNone/>
            </a:pPr>
            <a:endParaRPr lang="en-US" altLang="en-US" sz="28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CommonBullets" pitchFamily="34" charset="2"/>
              <a:buNone/>
            </a:pPr>
            <a:endParaRPr lang="en-US" altLang="en-US" sz="2800" dirty="0">
              <a:solidFill>
                <a:srgbClr val="00CC00"/>
              </a:solidFill>
            </a:endParaRPr>
          </a:p>
          <a:p>
            <a:pPr>
              <a:buFont typeface="CommonBullets" pitchFamily="34" charset="2"/>
              <a:buNone/>
            </a:pPr>
            <a:endParaRPr lang="en-US" altLang="en-US" sz="3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CommonBullets" pitchFamily="34" charset="2"/>
              <a:buNone/>
            </a:pPr>
            <a:endParaRPr lang="en-US" altLang="en-US" sz="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CommonBullets" pitchFamily="34" charset="2"/>
              <a:buNone/>
            </a:pPr>
            <a:endParaRPr lang="en-US" altLang="en-US" sz="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CommonBullets" pitchFamily="34" charset="2"/>
              <a:buNone/>
            </a:pPr>
            <a:endParaRPr lang="en-US" altLang="en-US" sz="3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21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Response Goals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120000"/>
              </a:lnSpc>
              <a:spcBef>
                <a:spcPct val="0"/>
              </a:spcBef>
              <a:buClr>
                <a:schemeClr val="hlink"/>
              </a:buClr>
              <a:buFont typeface="Monotype Sorts" pitchFamily="2" charset="2"/>
              <a:buAutoNum type="arabicPeriod"/>
            </a:pPr>
            <a:r>
              <a:rPr lang="en-US" altLang="en-US" sz="2400" dirty="0"/>
              <a:t>Provide for safety and health of all responders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Clr>
                <a:schemeClr val="hlink"/>
              </a:buClr>
              <a:buFont typeface="Monotype Sorts" pitchFamily="2" charset="2"/>
              <a:buAutoNum type="arabicPeriod"/>
            </a:pPr>
            <a:r>
              <a:rPr lang="en-US" altLang="en-US" sz="2400" dirty="0"/>
              <a:t>Save lives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Clr>
                <a:schemeClr val="hlink"/>
              </a:buClr>
              <a:buFont typeface="Monotype Sorts" pitchFamily="2" charset="2"/>
              <a:buAutoNum type="arabicPeriod"/>
            </a:pPr>
            <a:r>
              <a:rPr lang="en-US" altLang="en-US" sz="2400" dirty="0"/>
              <a:t>Reduce suffering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Clr>
                <a:schemeClr val="hlink"/>
              </a:buClr>
              <a:buFont typeface="Monotype Sorts" pitchFamily="2" charset="2"/>
              <a:buAutoNum type="arabicPeriod"/>
            </a:pPr>
            <a:r>
              <a:rPr lang="en-US" altLang="en-US" sz="2400" dirty="0"/>
              <a:t>Protect public health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Clr>
                <a:schemeClr val="hlink"/>
              </a:buClr>
              <a:buFont typeface="Monotype Sorts" pitchFamily="2" charset="2"/>
              <a:buAutoNum type="arabicPeriod"/>
            </a:pPr>
            <a:r>
              <a:rPr lang="en-US" altLang="en-US" sz="2400" dirty="0"/>
              <a:t>Protect government infrastructure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Clr>
                <a:schemeClr val="hlink"/>
              </a:buClr>
              <a:buFont typeface="Monotype Sorts" pitchFamily="2" charset="2"/>
              <a:buAutoNum type="arabicPeriod"/>
            </a:pPr>
            <a:r>
              <a:rPr lang="en-US" altLang="en-US" sz="2400" dirty="0"/>
              <a:t>Protect property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Clr>
                <a:schemeClr val="hlink"/>
              </a:buClr>
              <a:buFont typeface="Monotype Sorts" pitchFamily="2" charset="2"/>
              <a:buAutoNum type="arabicPeriod"/>
            </a:pPr>
            <a:r>
              <a:rPr lang="en-US" altLang="en-US" sz="2400" dirty="0"/>
              <a:t>Protect the environment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Clr>
                <a:schemeClr val="hlink"/>
              </a:buClr>
              <a:buFont typeface="Monotype Sorts" pitchFamily="2" charset="2"/>
              <a:buAutoNum type="arabicPeriod"/>
            </a:pPr>
            <a:r>
              <a:rPr lang="en-US" altLang="en-US" sz="2400" dirty="0"/>
              <a:t>Reduce economic and social losses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88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Command Post (ICP)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Temporary locations for resources awaiting assignments</a:t>
            </a:r>
          </a:p>
          <a:p>
            <a:r>
              <a:rPr lang="en-US" altLang="en-US" sz="2000" dirty="0"/>
              <a:t>Resources on a three minute available status</a:t>
            </a:r>
          </a:p>
          <a:p>
            <a:r>
              <a:rPr lang="en-US" altLang="en-US" sz="2000" dirty="0"/>
              <a:t>May include fueling and sanitation</a:t>
            </a:r>
          </a:p>
          <a:p>
            <a:r>
              <a:rPr lang="en-US" altLang="en-US" sz="2000" dirty="0"/>
              <a:t>Staging Area Manager is required</a:t>
            </a:r>
          </a:p>
          <a:p>
            <a:r>
              <a:rPr lang="en-US" altLang="en-US" sz="2000" dirty="0"/>
              <a:t>May be designated for certain kinds of resources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b="1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692" y="4333744"/>
            <a:ext cx="1047384" cy="105942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43425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Areas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7297"/>
            <a:ext cx="8596668" cy="3880773"/>
          </a:xfrm>
        </p:spPr>
        <p:txBody>
          <a:bodyPr/>
          <a:lstStyle/>
          <a:p>
            <a:r>
              <a:rPr lang="en-US" altLang="en-US" sz="2400" dirty="0"/>
              <a:t>Temporary locations for resources awaiting assignments</a:t>
            </a:r>
          </a:p>
          <a:p>
            <a:r>
              <a:rPr lang="en-US" altLang="en-US" sz="2400" dirty="0"/>
              <a:t>Resources on a three minute available status</a:t>
            </a:r>
          </a:p>
          <a:p>
            <a:r>
              <a:rPr lang="en-US" altLang="en-US" sz="2400" dirty="0"/>
              <a:t>May include fueling and sanitation</a:t>
            </a:r>
          </a:p>
          <a:p>
            <a:r>
              <a:rPr lang="en-US" altLang="en-US" sz="2400" dirty="0"/>
              <a:t>Staging Area Manager is required</a:t>
            </a:r>
          </a:p>
          <a:p>
            <a:r>
              <a:rPr lang="en-US" altLang="en-US" sz="2400" dirty="0"/>
              <a:t>May be designated for certain kinds of resources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7307385" y="4351137"/>
            <a:ext cx="1281723" cy="123693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7612184" y="4461771"/>
            <a:ext cx="672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S</a:t>
            </a:r>
            <a:endParaRPr lang="en-CA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83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7785"/>
            <a:ext cx="8596668" cy="442357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Think ICS even at the simplest of incidents.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If you think of the </a:t>
            </a:r>
            <a:r>
              <a:rPr lang="en-US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altLang="en-US" sz="2000" dirty="0"/>
              <a:t> functions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Command  </a:t>
            </a:r>
            <a:r>
              <a:rPr lang="en-US" alt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Operations</a:t>
            </a:r>
            <a:r>
              <a:rPr lang="en-US" alt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Planning </a:t>
            </a:r>
            <a:r>
              <a:rPr lang="en-US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Logistics</a:t>
            </a:r>
            <a:r>
              <a:rPr lang="en-US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en-US" sz="2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Finance/Administration</a:t>
            </a:r>
            <a:r>
              <a:rPr lang="en-US" alt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at the start of an incident, the transition from a small operation to a major event will be much easier.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6795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ICS requires only one position filled - that of the </a:t>
            </a:r>
            <a:r>
              <a:rPr lang="en-US" altLang="en-US" sz="2400" dirty="0">
                <a:solidFill>
                  <a:srgbClr val="66FF33"/>
                </a:solidFill>
              </a:rPr>
              <a:t>Incident Commander</a:t>
            </a:r>
            <a:r>
              <a:rPr lang="en-US" altLang="en-US" sz="2400" dirty="0"/>
              <a:t> (IC).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The IC fulfills all of the functional responsibilities (boxes) until responsibility for a particular function is assigned  to another person.  Each function (box) is filled only if and when necessary.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Think functions not people</a:t>
            </a:r>
            <a:r>
              <a:rPr lang="en-US" altLang="en-US" sz="2400" dirty="0" smtClean="0"/>
              <a:t>!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17381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to Know More?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918682"/>
            <a:ext cx="8596668" cy="1661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Phone: 604 528 5649</a:t>
            </a:r>
          </a:p>
          <a:p>
            <a:pPr marL="0" indent="0" algn="ctr">
              <a:buNone/>
            </a:pPr>
            <a:r>
              <a:rPr lang="en-US" sz="2400" dirty="0" smtClean="0"/>
              <a:t>Fax: 604 528 5798</a:t>
            </a:r>
          </a:p>
          <a:p>
            <a:pPr marL="0" indent="0" algn="ctr">
              <a:buNone/>
            </a:pPr>
            <a:r>
              <a:rPr lang="en-US" sz="2400" dirty="0" smtClean="0"/>
              <a:t>www.jibc.ca/emergency</a:t>
            </a:r>
            <a:endParaRPr lang="en-CA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52" y="4709773"/>
            <a:ext cx="5285232" cy="6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1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Incident Command System?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The Incident Command System (ICS) is a model for command, control, and coordination of emergency response at the site </a:t>
            </a:r>
            <a:r>
              <a:rPr lang="en-US" altLang="en-US" sz="2400" dirty="0" smtClean="0"/>
              <a:t>level.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The </a:t>
            </a:r>
            <a:r>
              <a:rPr lang="en-US" altLang="en-US" sz="2400" dirty="0"/>
              <a:t>same ICS structure can also be used to coordinate site support activity at an   Emergency Operations Centre or regional/provincial support activity, or federal support activity.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453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Principles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735015"/>
            <a:ext cx="8224390" cy="4642339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sz="2200" dirty="0" smtClean="0"/>
              <a:t>Five Primary Functions</a:t>
            </a:r>
          </a:p>
          <a:p>
            <a:pPr>
              <a:buFont typeface="+mj-lt"/>
              <a:buAutoNum type="arabicPeriod"/>
            </a:pPr>
            <a:r>
              <a:rPr lang="en-US" altLang="en-US" sz="2200" dirty="0" smtClean="0"/>
              <a:t>Establishing </a:t>
            </a:r>
            <a:r>
              <a:rPr lang="en-US" altLang="en-US" sz="2200" dirty="0"/>
              <a:t>and Transferring of </a:t>
            </a:r>
            <a:r>
              <a:rPr lang="en-US" altLang="en-US" sz="2200" dirty="0" smtClean="0"/>
              <a:t>Command</a:t>
            </a:r>
          </a:p>
          <a:p>
            <a:pPr>
              <a:buFont typeface="+mj-lt"/>
              <a:buAutoNum type="arabicPeriod"/>
            </a:pPr>
            <a:r>
              <a:rPr lang="en-US" altLang="en-US" sz="2200" dirty="0" smtClean="0"/>
              <a:t>Single </a:t>
            </a:r>
            <a:r>
              <a:rPr lang="en-US" altLang="en-US" sz="2200" dirty="0"/>
              <a:t>or Unified Command Structure </a:t>
            </a:r>
            <a:endParaRPr lang="en-US" altLang="en-US" sz="2200" dirty="0" smtClean="0"/>
          </a:p>
          <a:p>
            <a:pPr>
              <a:buFont typeface="+mj-lt"/>
              <a:buAutoNum type="arabicPeriod"/>
            </a:pPr>
            <a:r>
              <a:rPr lang="en-US" altLang="en-US" sz="2200" dirty="0" smtClean="0"/>
              <a:t>Management </a:t>
            </a:r>
            <a:r>
              <a:rPr lang="en-US" altLang="en-US" sz="2200" dirty="0"/>
              <a:t>by </a:t>
            </a:r>
            <a:r>
              <a:rPr lang="en-US" altLang="en-US" sz="2200" dirty="0" smtClean="0"/>
              <a:t>Objectives</a:t>
            </a:r>
          </a:p>
          <a:p>
            <a:pPr>
              <a:buFont typeface="+mj-lt"/>
              <a:buAutoNum type="arabicPeriod"/>
            </a:pPr>
            <a:r>
              <a:rPr lang="en-US" altLang="en-US" sz="2200" dirty="0" smtClean="0"/>
              <a:t>Consolidated </a:t>
            </a:r>
            <a:r>
              <a:rPr lang="en-US" altLang="en-US" sz="2200" dirty="0"/>
              <a:t>Incident Action </a:t>
            </a:r>
            <a:r>
              <a:rPr lang="en-US" altLang="en-US" sz="2200" dirty="0" smtClean="0"/>
              <a:t>Plans</a:t>
            </a:r>
          </a:p>
          <a:p>
            <a:pPr>
              <a:buFont typeface="+mj-lt"/>
              <a:buAutoNum type="arabicPeriod"/>
            </a:pPr>
            <a:r>
              <a:rPr lang="en-US" altLang="en-US" sz="2200" dirty="0" smtClean="0"/>
              <a:t>Comprehensive </a:t>
            </a:r>
            <a:r>
              <a:rPr lang="en-US" altLang="en-US" sz="2200" dirty="0"/>
              <a:t>Resource </a:t>
            </a:r>
            <a:r>
              <a:rPr lang="en-US" altLang="en-US" sz="2200" dirty="0" smtClean="0"/>
              <a:t>Management</a:t>
            </a:r>
          </a:p>
          <a:p>
            <a:pPr>
              <a:buFont typeface="+mj-lt"/>
              <a:buAutoNum type="arabicPeriod"/>
            </a:pPr>
            <a:r>
              <a:rPr lang="en-US" altLang="en-US" sz="2200" dirty="0" smtClean="0"/>
              <a:t>Unity </a:t>
            </a:r>
            <a:r>
              <a:rPr lang="en-US" altLang="en-US" sz="2200" dirty="0"/>
              <a:t>and Chain of </a:t>
            </a:r>
            <a:r>
              <a:rPr lang="en-US" altLang="en-US" sz="2200" dirty="0" smtClean="0"/>
              <a:t>Command</a:t>
            </a:r>
          </a:p>
          <a:p>
            <a:pPr>
              <a:buFont typeface="+mj-lt"/>
              <a:buAutoNum type="arabicPeriod"/>
            </a:pPr>
            <a:r>
              <a:rPr lang="en-US" altLang="en-US" sz="2200" dirty="0" smtClean="0"/>
              <a:t>Manageable </a:t>
            </a:r>
            <a:r>
              <a:rPr lang="en-US" altLang="en-US" sz="2200" dirty="0"/>
              <a:t>Span of </a:t>
            </a:r>
            <a:r>
              <a:rPr lang="en-US" altLang="en-US" sz="2200" dirty="0" smtClean="0"/>
              <a:t>Control</a:t>
            </a:r>
          </a:p>
          <a:p>
            <a:pPr>
              <a:buFont typeface="+mj-lt"/>
              <a:buAutoNum type="arabicPeriod"/>
            </a:pPr>
            <a:r>
              <a:rPr lang="en-US" altLang="en-US" sz="2200" dirty="0" smtClean="0"/>
              <a:t>Modular Organization</a:t>
            </a:r>
          </a:p>
          <a:p>
            <a:pPr>
              <a:buFont typeface="+mj-lt"/>
              <a:buAutoNum type="arabicPeriod"/>
            </a:pPr>
            <a:r>
              <a:rPr lang="en-US" altLang="en-US" sz="2200" dirty="0" smtClean="0"/>
              <a:t>Personnel Accountability</a:t>
            </a:r>
          </a:p>
          <a:p>
            <a:pPr>
              <a:buFont typeface="+mj-lt"/>
              <a:buAutoNum type="arabicPeriod"/>
            </a:pPr>
            <a:r>
              <a:rPr lang="en-US" altLang="en-US" sz="2200" dirty="0" smtClean="0"/>
              <a:t>Common Terminology</a:t>
            </a:r>
          </a:p>
          <a:p>
            <a:pPr>
              <a:buFont typeface="+mj-lt"/>
              <a:buAutoNum type="arabicPeriod"/>
            </a:pPr>
            <a:r>
              <a:rPr lang="en-US" altLang="en-US" sz="2200" dirty="0" smtClean="0"/>
              <a:t>Integrated </a:t>
            </a:r>
            <a:r>
              <a:rPr lang="en-US" altLang="en-US" sz="2200" dirty="0"/>
              <a:t>Communications 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441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18314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Sets objectives and priorities</a:t>
            </a:r>
          </a:p>
          <a:p>
            <a:endParaRPr lang="en-US" sz="2400" dirty="0" smtClean="0"/>
          </a:p>
          <a:p>
            <a:r>
              <a:rPr lang="en-US" sz="2400" dirty="0" smtClean="0"/>
              <a:t>Responsible for all incident or even activity</a:t>
            </a:r>
          </a:p>
          <a:p>
            <a:endParaRPr lang="en-US" sz="2400" dirty="0" smtClean="0"/>
          </a:p>
          <a:p>
            <a:r>
              <a:rPr lang="en-US" sz="2400" dirty="0" smtClean="0"/>
              <a:t>There will always be an Incident Commander (IC)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9724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Organization</a:t>
            </a:r>
            <a:endParaRPr lang="en-CA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786261"/>
              </p:ext>
            </p:extLst>
          </p:nvPr>
        </p:nvGraphicFramePr>
        <p:xfrm>
          <a:off x="875323" y="1270000"/>
          <a:ext cx="71628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Visio" r:id="rId3" imgW="6910271" imgH="6838560" progId="Visio.Drawing.11">
                  <p:embed/>
                </p:oleObj>
              </mc:Choice>
              <mc:Fallback>
                <p:oleObj name="Visio" r:id="rId3" imgW="6910271" imgH="68385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323" y="1270000"/>
                        <a:ext cx="71628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06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Staff Positions</a:t>
            </a:r>
            <a:endParaRPr lang="en-CA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381273"/>
              </p:ext>
            </p:extLst>
          </p:nvPr>
        </p:nvGraphicFramePr>
        <p:xfrm>
          <a:off x="852214" y="4068145"/>
          <a:ext cx="3503243" cy="2683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Visio" r:id="rId3" imgW="6910271" imgH="6838560" progId="Visio.Drawing.11">
                  <p:embed/>
                </p:oleObj>
              </mc:Choice>
              <mc:Fallback>
                <p:oleObj name="Visio" r:id="rId3" imgW="6910271" imgH="68385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214" y="4068145"/>
                        <a:ext cx="3503243" cy="2683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14" y="1270000"/>
            <a:ext cx="3776456" cy="25835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8" name="Oval 7"/>
          <p:cNvSpPr/>
          <p:nvPr/>
        </p:nvSpPr>
        <p:spPr>
          <a:xfrm>
            <a:off x="1998345" y="4068145"/>
            <a:ext cx="2041810" cy="922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4886131" y="1270000"/>
            <a:ext cx="43878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SzPct val="50000"/>
              <a:buFont typeface="ZapfDingbats BT" charset="2"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Information Officer</a:t>
            </a:r>
          </a:p>
          <a:p>
            <a:pPr marL="461963" lvl="1" indent="-4763">
              <a:spcBef>
                <a:spcPct val="0"/>
              </a:spcBef>
              <a:buSzPct val="50000"/>
              <a:buFont typeface="CommonBullets" pitchFamily="34" charset="2"/>
              <a:buNone/>
            </a:pPr>
            <a:r>
              <a:rPr lang="en-US" altLang="en-US" sz="2000" dirty="0"/>
              <a:t>One per incident who serves as a central point for information dissemination</a:t>
            </a:r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Safety Officer</a:t>
            </a:r>
          </a:p>
          <a:p>
            <a:pPr marL="461963" lvl="1" indent="-4763">
              <a:spcBef>
                <a:spcPct val="0"/>
              </a:spcBef>
              <a:buSzPct val="50000"/>
              <a:buFont typeface="CommonBullets" pitchFamily="34" charset="2"/>
              <a:buNone/>
            </a:pPr>
            <a:r>
              <a:rPr lang="en-US" altLang="en-US" sz="2000" dirty="0"/>
              <a:t>Anticipates, detects, and corrects unsafe situations</a:t>
            </a:r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Liaison Officer</a:t>
            </a:r>
          </a:p>
          <a:p>
            <a:pPr marL="461963" lvl="1" indent="-4763">
              <a:spcBef>
                <a:spcPct val="0"/>
              </a:spcBef>
              <a:buSzPct val="50000"/>
              <a:buFont typeface="CommonBullets" pitchFamily="34" charset="2"/>
              <a:buNone/>
            </a:pPr>
            <a:r>
              <a:rPr lang="en-US" altLang="en-US" sz="2000" dirty="0"/>
              <a:t>Contact point for representatives of assisting and cooperating agencies</a:t>
            </a:r>
          </a:p>
        </p:txBody>
      </p:sp>
    </p:spTree>
    <p:extLst>
      <p:ext uri="{BB962C8B-B14F-4D97-AF65-F5344CB8AC3E}">
        <p14:creationId xmlns:p14="http://schemas.microsoft.com/office/powerpoint/2010/main" val="10666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CA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259297"/>
              </p:ext>
            </p:extLst>
          </p:nvPr>
        </p:nvGraphicFramePr>
        <p:xfrm>
          <a:off x="3780015" y="1110862"/>
          <a:ext cx="2698698" cy="3651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Visio" r:id="rId3" imgW="3388548" imgH="4586220" progId="Visio.Drawing.11">
                  <p:embed/>
                </p:oleObj>
              </mc:Choice>
              <mc:Fallback>
                <p:oleObj name="Visio" r:id="rId3" imgW="3388548" imgH="45862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015" y="1110862"/>
                        <a:ext cx="2698698" cy="3651776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580314" y="1110862"/>
            <a:ext cx="3201688" cy="4417818"/>
          </a:xfrm>
          <a:prstGeom prst="rect">
            <a:avLst/>
          </a:prstGeom>
        </p:spPr>
        <p:txBody>
          <a:bodyPr lIns="92075" tIns="46038" rIns="92075" bIns="46038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Conducts tactical operations</a:t>
            </a:r>
            <a:endParaRPr lang="en-US" altLang="en-US" sz="1600" dirty="0" smtClean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altLang="en-US" sz="1600" dirty="0" smtClean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Develops the tactical objectives and organization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altLang="en-US" sz="1600" dirty="0" smtClean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Directs all Resources</a:t>
            </a:r>
            <a:endParaRPr lang="en-US" altLang="en-US" sz="1600" dirty="0" smtClean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311692"/>
              </p:ext>
            </p:extLst>
          </p:nvPr>
        </p:nvGraphicFramePr>
        <p:xfrm>
          <a:off x="563045" y="3943099"/>
          <a:ext cx="3503243" cy="2683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Visio" r:id="rId5" imgW="6910271" imgH="6838560" progId="Visio.Drawing.11">
                  <p:embed/>
                </p:oleObj>
              </mc:Choice>
              <mc:Fallback>
                <p:oleObj name="Visio" r:id="rId5" imgW="6910271" imgH="68385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45" y="3943099"/>
                        <a:ext cx="3503243" cy="2683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563045" y="4442846"/>
            <a:ext cx="1171969" cy="2004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712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CA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386284"/>
              </p:ext>
            </p:extLst>
          </p:nvPr>
        </p:nvGraphicFramePr>
        <p:xfrm>
          <a:off x="3459611" y="1345256"/>
          <a:ext cx="2777066" cy="2977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Visio" r:id="rId3" imgW="3259424" imgH="3494880" progId="Visio.Drawing.11">
                  <p:embed/>
                </p:oleObj>
              </mc:Choice>
              <mc:Fallback>
                <p:oleObj name="Visio" r:id="rId3" imgW="3259424" imgH="34948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611" y="1345256"/>
                        <a:ext cx="2777066" cy="2977264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432402" y="1345256"/>
            <a:ext cx="3683997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99FF"/>
              </a:buClr>
              <a:buFont typeface="Wingdings" panose="05000000000000000000" pitchFamily="2" charset="2"/>
              <a:buChar char="Ø"/>
            </a:pPr>
            <a:r>
              <a:rPr lang="en-US" altLang="en-US" sz="2400" dirty="0"/>
              <a:t>Collects, evaluates, and displays incident information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99FF"/>
              </a:buClr>
              <a:buFont typeface="Wingdings" panose="05000000000000000000" pitchFamily="2" charset="2"/>
              <a:buChar char="Ø"/>
            </a:pPr>
            <a:r>
              <a:rPr lang="en-US" altLang="en-US" sz="2400" dirty="0"/>
              <a:t>Maintains status </a:t>
            </a:r>
            <a:r>
              <a:rPr lang="en-US" altLang="en-US" sz="2400" dirty="0" smtClean="0"/>
              <a:t>of resources</a:t>
            </a:r>
            <a:endParaRPr lang="en-US" altLang="en-US" sz="2400" dirty="0"/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99FF"/>
              </a:buClr>
              <a:buFont typeface="Wingdings" panose="05000000000000000000" pitchFamily="2" charset="2"/>
              <a:buChar char="Ø"/>
            </a:pPr>
            <a:r>
              <a:rPr lang="en-US" altLang="en-US" sz="2400" dirty="0"/>
              <a:t>Prepares </a:t>
            </a:r>
            <a:r>
              <a:rPr lang="en-US" altLang="en-US" sz="2400" dirty="0" smtClean="0"/>
              <a:t>Incident Action </a:t>
            </a:r>
            <a:r>
              <a:rPr lang="en-US" altLang="en-US" sz="2400" dirty="0"/>
              <a:t>Plan (IAP)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99FF"/>
              </a:buClr>
              <a:buFont typeface="Wingdings" panose="05000000000000000000" pitchFamily="2" charset="2"/>
              <a:buChar char="Ø"/>
            </a:pPr>
            <a:r>
              <a:rPr lang="en-US" altLang="en-US" sz="2400" dirty="0"/>
              <a:t>Prepares </a:t>
            </a:r>
            <a:r>
              <a:rPr lang="en-US" altLang="en-US" sz="2400" dirty="0" smtClean="0"/>
              <a:t>other incident </a:t>
            </a:r>
            <a:r>
              <a:rPr lang="en-US" altLang="en-US" sz="2400" dirty="0"/>
              <a:t>related documentation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244683"/>
              </p:ext>
            </p:extLst>
          </p:nvPr>
        </p:nvGraphicFramePr>
        <p:xfrm>
          <a:off x="484891" y="4009904"/>
          <a:ext cx="3503243" cy="2683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Visio" r:id="rId5" imgW="6910271" imgH="6838560" progId="Visio.Drawing.11">
                  <p:embed/>
                </p:oleObj>
              </mc:Choice>
              <mc:Fallback>
                <p:oleObj name="Visio" r:id="rId5" imgW="6910271" imgH="68385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91" y="4009904"/>
                        <a:ext cx="3503243" cy="2683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1532154" y="4689231"/>
            <a:ext cx="898432" cy="1766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60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CA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058467"/>
              </p:ext>
            </p:extLst>
          </p:nvPr>
        </p:nvGraphicFramePr>
        <p:xfrm>
          <a:off x="3584657" y="1191295"/>
          <a:ext cx="2523993" cy="3304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Visio" r:id="rId3" imgW="3831025" imgH="5014980" progId="Visio.Drawing.11">
                  <p:embed/>
                </p:oleObj>
              </mc:Choice>
              <mc:Fallback>
                <p:oleObj name="Visio" r:id="rId3" imgW="3831025" imgH="50149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657" y="1191295"/>
                        <a:ext cx="2523993" cy="330430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236683" y="1191295"/>
            <a:ext cx="37801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Clr>
                <a:srgbClr val="D1CC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Provides services and support to meet  the incident or event’s  needs</a:t>
            </a:r>
          </a:p>
          <a:p>
            <a:pPr marL="457200" indent="-457200">
              <a:spcBef>
                <a:spcPct val="0"/>
              </a:spcBef>
              <a:buClr>
                <a:srgbClr val="D1CC00"/>
              </a:buClr>
              <a:buSzPct val="125000"/>
              <a:buFont typeface="Wingdings" panose="05000000000000000000" pitchFamily="2" charset="2"/>
              <a:buChar char="Ø"/>
              <a:defRPr/>
            </a:pPr>
            <a:endParaRPr lang="en-US" sz="2400" dirty="0"/>
          </a:p>
          <a:p>
            <a:pPr marL="457200" indent="-457200">
              <a:spcBef>
                <a:spcPct val="0"/>
              </a:spcBef>
              <a:buClr>
                <a:srgbClr val="D1CC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Provides </a:t>
            </a:r>
            <a:r>
              <a:rPr lang="en-US" sz="2400" dirty="0"/>
              <a:t>resources</a:t>
            </a:r>
          </a:p>
          <a:p>
            <a:pPr marL="457200" indent="-457200">
              <a:spcBef>
                <a:spcPct val="0"/>
              </a:spcBef>
              <a:buClr>
                <a:srgbClr val="D1CC00"/>
              </a:buClr>
              <a:buSzPct val="125000"/>
              <a:buFont typeface="Wingdings" panose="05000000000000000000" pitchFamily="2" charset="2"/>
              <a:buChar char="Ø"/>
              <a:defRPr/>
            </a:pPr>
            <a:endParaRPr lang="en-US" sz="2400" dirty="0"/>
          </a:p>
          <a:p>
            <a:pPr marL="457200" indent="-457200">
              <a:spcBef>
                <a:spcPct val="0"/>
              </a:spcBef>
              <a:buClr>
                <a:srgbClr val="D1CC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Provides </a:t>
            </a:r>
            <a:r>
              <a:rPr lang="en-US" sz="2400" dirty="0" smtClean="0"/>
              <a:t>other services</a:t>
            </a:r>
            <a:endParaRPr lang="en-US" sz="2400" dirty="0"/>
          </a:p>
          <a:p>
            <a:pPr>
              <a:spcBef>
                <a:spcPct val="0"/>
              </a:spcBef>
              <a:buClr>
                <a:srgbClr val="FFFF00"/>
              </a:buClr>
              <a:buSzPct val="125000"/>
              <a:defRPr/>
            </a:pP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865588"/>
              </p:ext>
            </p:extLst>
          </p:nvPr>
        </p:nvGraphicFramePr>
        <p:xfrm>
          <a:off x="484891" y="4009904"/>
          <a:ext cx="3503243" cy="2683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Visio" r:id="rId5" imgW="6910271" imgH="6838560" progId="Visio.Drawing.11">
                  <p:embed/>
                </p:oleObj>
              </mc:Choice>
              <mc:Fallback>
                <p:oleObj name="Visio" r:id="rId5" imgW="6910271" imgH="68385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91" y="4009904"/>
                        <a:ext cx="3503243" cy="2683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2399666" y="4884614"/>
            <a:ext cx="898432" cy="1766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23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449</Words>
  <Application>Microsoft Office PowerPoint</Application>
  <PresentationFormat>Widescreen</PresentationFormat>
  <Paragraphs>120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CommonBullets</vt:lpstr>
      <vt:lpstr>Monotype Sorts</vt:lpstr>
      <vt:lpstr>Trebuchet MS</vt:lpstr>
      <vt:lpstr>Wingdings</vt:lpstr>
      <vt:lpstr>Wingdings 3</vt:lpstr>
      <vt:lpstr>ZapfDingbats BT</vt:lpstr>
      <vt:lpstr>Facet</vt:lpstr>
      <vt:lpstr>Visio</vt:lpstr>
      <vt:lpstr>Incident Command System</vt:lpstr>
      <vt:lpstr>What is the Incident Command System?</vt:lpstr>
      <vt:lpstr>ICS Principles</vt:lpstr>
      <vt:lpstr>Command</vt:lpstr>
      <vt:lpstr>ICS Organization</vt:lpstr>
      <vt:lpstr>Command Staff Positions</vt:lpstr>
      <vt:lpstr>Operations</vt:lpstr>
      <vt:lpstr>Planning</vt:lpstr>
      <vt:lpstr>Logistics</vt:lpstr>
      <vt:lpstr>Finance/Administration</vt:lpstr>
      <vt:lpstr>Five Primary ICS Management Functions</vt:lpstr>
      <vt:lpstr>ICS Response Functions</vt:lpstr>
      <vt:lpstr>ICS Response Goals</vt:lpstr>
      <vt:lpstr>Incident Command Post (ICP)</vt:lpstr>
      <vt:lpstr>Staging Areas</vt:lpstr>
      <vt:lpstr>Summary</vt:lpstr>
      <vt:lpstr>Summary</vt:lpstr>
      <vt:lpstr>Want to Know More?</vt:lpstr>
    </vt:vector>
  </TitlesOfParts>
  <Company>Justice Institute of 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Nadison, Ada</dc:creator>
  <cp:lastModifiedBy>Nadison, Ada</cp:lastModifiedBy>
  <cp:revision>9</cp:revision>
  <dcterms:created xsi:type="dcterms:W3CDTF">2020-01-23T23:43:01Z</dcterms:created>
  <dcterms:modified xsi:type="dcterms:W3CDTF">2020-01-24T18:31:08Z</dcterms:modified>
</cp:coreProperties>
</file>